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Nunito Semi Bold" panose="020B0604020202020204" charset="0"/>
      <p:regular r:id="rId17"/>
    </p:embeddedFont>
    <p:embeddedFont>
      <p:font typeface="PT Sans" panose="020B0604020202020204" charset="0"/>
      <p:regular r:id="rId18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7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0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749595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INFORMACIÓN PARA POBLACIÓN VULNERABLE</a:t>
            </a:r>
            <a:endParaRPr lang="en-US" sz="4400" b="1" dirty="0"/>
          </a:p>
        </p:txBody>
      </p:sp>
      <p:sp>
        <p:nvSpPr>
          <p:cNvPr id="4" name="Text 1"/>
          <p:cNvSpPr/>
          <p:nvPr/>
        </p:nvSpPr>
        <p:spPr>
          <a:xfrm>
            <a:off x="837724" y="5710094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endParaRPr lang="en-US" sz="2800" dirty="0">
              <a:solidFill>
                <a:srgbClr val="FFFFFF"/>
              </a:solidFill>
              <a:latin typeface="PT Sans" pitchFamily="34" charset="0"/>
              <a:ea typeface="PT Sans" pitchFamily="34" charset="-122"/>
              <a:cs typeface="PT Sans" pitchFamily="34" charset="-120"/>
            </a:endParaRPr>
          </a:p>
          <a:p>
            <a:pPr marL="0" indent="0" algn="ctr">
              <a:lnSpc>
                <a:spcPts val="3000"/>
              </a:lnSpc>
              <a:buNone/>
            </a:pPr>
            <a:r>
              <a:rPr lang="es-CO" sz="2800" i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Garantizando</a:t>
            </a:r>
            <a:r>
              <a:rPr lang="en-US" sz="2800" i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s-CO" sz="2800" i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Acceso Educativo Sin Discriminación</a:t>
            </a:r>
            <a:endParaRPr lang="es-CO" sz="2800" i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39AF0FB-8538-477E-A3A5-4058EDBF3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242" y="758729"/>
            <a:ext cx="24384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677710"/>
            <a:ext cx="726376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Niños, Niñas y Adolescentes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2740700"/>
            <a:ext cx="3614618" cy="2168962"/>
          </a:xfrm>
          <a:prstGeom prst="roundRect">
            <a:avLst>
              <a:gd name="adj" fmla="val 16555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6299" y="300287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ACCESO GARANTIZADO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86299" y="3498413"/>
            <a:ext cx="309026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Educación sin discriminación para todos los menores de edad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0178058" y="2740700"/>
            <a:ext cx="3614618" cy="2168962"/>
          </a:xfrm>
          <a:prstGeom prst="roundRect">
            <a:avLst>
              <a:gd name="adj" fmla="val 16555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40233" y="300287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PROGRAMA PAE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40233" y="3498413"/>
            <a:ext cx="309026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Alimentación escolar que asegura nutrición y permanencia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324124" y="5148977"/>
            <a:ext cx="7468553" cy="1402913"/>
          </a:xfrm>
          <a:prstGeom prst="roundRect">
            <a:avLst>
              <a:gd name="adj" fmla="val 25595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50306" y="543508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TRANSPORTE RURAL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86299" y="5906691"/>
            <a:ext cx="69442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Movilidad garantizada desde zonas rurales dispersas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4080391"/>
            <a:ext cx="656653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Ruta de Atención Integral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5143381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01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837724" y="5519738"/>
            <a:ext cx="4158734" cy="30480"/>
          </a:xfrm>
          <a:prstGeom prst="rect">
            <a:avLst/>
          </a:prstGeom>
          <a:solidFill>
            <a:srgbClr val="F2B42D"/>
          </a:solidFill>
          <a:ln/>
        </p:spPr>
      </p:sp>
      <p:sp>
        <p:nvSpPr>
          <p:cNvPr id="6" name="Text 3"/>
          <p:cNvSpPr/>
          <p:nvPr/>
        </p:nvSpPr>
        <p:spPr>
          <a:xfrm>
            <a:off x="837724" y="57003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Identificación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837724" y="6195893"/>
            <a:ext cx="41587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Detección temprana de necesidades de acompañamiento psicosocial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5235773" y="5143381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02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5235773" y="5519738"/>
            <a:ext cx="4158734" cy="30480"/>
          </a:xfrm>
          <a:prstGeom prst="rect">
            <a:avLst/>
          </a:prstGeom>
          <a:solidFill>
            <a:srgbClr val="D7425E"/>
          </a:solidFill>
          <a:ln/>
        </p:spPr>
      </p:sp>
      <p:sp>
        <p:nvSpPr>
          <p:cNvPr id="10" name="Text 7"/>
          <p:cNvSpPr/>
          <p:nvPr/>
        </p:nvSpPr>
        <p:spPr>
          <a:xfrm>
            <a:off x="5235773" y="57003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Intervención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235773" y="6195893"/>
            <a:ext cx="41587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Estrategias de apoyo personalizado para cada estudiante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9633823" y="5143381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03</a:t>
            </a:r>
            <a:endParaRPr lang="en-US" sz="1850" dirty="0"/>
          </a:p>
        </p:txBody>
      </p:sp>
      <p:sp>
        <p:nvSpPr>
          <p:cNvPr id="13" name="Shape 10"/>
          <p:cNvSpPr/>
          <p:nvPr/>
        </p:nvSpPr>
        <p:spPr>
          <a:xfrm>
            <a:off x="9633823" y="5519738"/>
            <a:ext cx="4158853" cy="30480"/>
          </a:xfrm>
          <a:prstGeom prst="rect">
            <a:avLst/>
          </a:prstGeom>
          <a:solidFill>
            <a:srgbClr val="DD785E"/>
          </a:solidFill>
          <a:ln/>
        </p:spPr>
      </p:sp>
      <p:sp>
        <p:nvSpPr>
          <p:cNvPr id="14" name="Text 11"/>
          <p:cNvSpPr/>
          <p:nvPr/>
        </p:nvSpPr>
        <p:spPr>
          <a:xfrm>
            <a:off x="9633823" y="570035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Seguimiento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9633823" y="6195893"/>
            <a:ext cx="41588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Monitoreo continuo del bienestar y convivencia escolar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89832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Educación Inclusiva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200632"/>
            <a:ext cx="379559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Estudiantes con Discapacidad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2791897"/>
            <a:ext cx="753939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Implementamos procesos de inclusión bajo el enfoque </a:t>
            </a:r>
            <a:r>
              <a:rPr lang="en-US" sz="18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Educación para Todos</a:t>
            </a: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adaptando metodologías y fortaleciendo el trabajo pedagógico.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3773329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Metodologías adaptadas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4240054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Apoyo psico-orientador profesional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4706779"/>
            <a:ext cx="753939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Necesidades educativas especiales</a:t>
            </a:r>
            <a:endParaRPr lang="en-US" sz="18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621" y="2230517"/>
            <a:ext cx="4831556" cy="48315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1643" y="849035"/>
            <a:ext cx="7620714" cy="2560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050"/>
              </a:lnSpc>
              <a:buNone/>
            </a:pPr>
            <a:r>
              <a:rPr lang="en-US" sz="8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Ley 1448 de 2011</a:t>
            </a:r>
            <a:endParaRPr lang="en-US" sz="8050" dirty="0"/>
          </a:p>
        </p:txBody>
      </p:sp>
      <p:sp>
        <p:nvSpPr>
          <p:cNvPr id="4" name="Text 1"/>
          <p:cNvSpPr/>
          <p:nvPr/>
        </p:nvSpPr>
        <p:spPr>
          <a:xfrm>
            <a:off x="848320" y="3735467"/>
            <a:ext cx="7447359" cy="512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Ley de Víctimas y Restitución de Tierras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761643" y="4573905"/>
            <a:ext cx="7620714" cy="1294567"/>
          </a:xfrm>
          <a:prstGeom prst="roundRect">
            <a:avLst>
              <a:gd name="adj" fmla="val 11301"/>
            </a:avLst>
          </a:prstGeom>
          <a:solidFill>
            <a:srgbClr val="00002E">
              <a:alpha val="75000"/>
            </a:srgbClr>
          </a:solidFill>
          <a:ln w="30480">
            <a:solidFill>
              <a:srgbClr val="D7425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163" y="4573905"/>
            <a:ext cx="121920" cy="1294567"/>
          </a:xfrm>
          <a:prstGeom prst="roundRect">
            <a:avLst>
              <a:gd name="adj" fmla="val 267740"/>
            </a:avLst>
          </a:prstGeom>
          <a:solidFill>
            <a:srgbClr val="D7425E"/>
          </a:solidFill>
          <a:ln/>
        </p:spPr>
      </p:sp>
      <p:sp>
        <p:nvSpPr>
          <p:cNvPr id="7" name="Text 4"/>
          <p:cNvSpPr/>
          <p:nvPr/>
        </p:nvSpPr>
        <p:spPr>
          <a:xfrm>
            <a:off x="1101090" y="4821912"/>
            <a:ext cx="2560201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Trato Preferente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101090" y="5272326"/>
            <a:ext cx="7033260" cy="348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Matrícula prioritaria para víctimas del conflicto armado registradas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61643" y="6085999"/>
            <a:ext cx="7620714" cy="1294567"/>
          </a:xfrm>
          <a:prstGeom prst="roundRect">
            <a:avLst>
              <a:gd name="adj" fmla="val 11301"/>
            </a:avLst>
          </a:prstGeom>
          <a:solidFill>
            <a:srgbClr val="00002E">
              <a:alpha val="75000"/>
            </a:srgbClr>
          </a:solidFill>
          <a:ln w="30480">
            <a:solidFill>
              <a:srgbClr val="D742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1163" y="6085999"/>
            <a:ext cx="121920" cy="1294567"/>
          </a:xfrm>
          <a:prstGeom prst="roundRect">
            <a:avLst>
              <a:gd name="adj" fmla="val 267740"/>
            </a:avLst>
          </a:prstGeom>
          <a:solidFill>
            <a:srgbClr val="D7425E"/>
          </a:solidFill>
          <a:ln/>
        </p:spPr>
      </p:sp>
      <p:sp>
        <p:nvSpPr>
          <p:cNvPr id="11" name="Text 8"/>
          <p:cNvSpPr/>
          <p:nvPr/>
        </p:nvSpPr>
        <p:spPr>
          <a:xfrm>
            <a:off x="1101090" y="6334006"/>
            <a:ext cx="2560201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Acompañamiento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101090" y="6784419"/>
            <a:ext cx="7033260" cy="348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Apoyo psicosocial especializado y seguimiento personalizado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588294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Población Rural y Zonas de Difícil Acceso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24" y="3355300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21736" y="349734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Transporte Escolar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221736" y="3992880"/>
            <a:ext cx="657094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Gestión de apoyos de movilidad para estudiantes de veredas dispersas del municipio de Tota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124" y="5237678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21736" y="5379720"/>
            <a:ext cx="351043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Programas de Permanencia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221736" y="5875258"/>
            <a:ext cx="657094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Estrategias específicas para garantizar continuidad educativa en zonas rurales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49102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Enfoque de Género y Equidad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24" y="3258026"/>
            <a:ext cx="1196816" cy="17402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60256" y="3497342"/>
            <a:ext cx="350936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Igualdad de Oportunidades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60256" y="3992880"/>
            <a:ext cx="603242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Actividades pedagógicas que fortalecen la equidad entre hombres y mujeres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124" y="4998244"/>
            <a:ext cx="1196816" cy="174021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60256" y="5237559"/>
            <a:ext cx="319409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Prevención de Violencias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60256" y="5733098"/>
            <a:ext cx="603242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Acompañamiento especializado en prevención de violencias basadas en género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203252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Marco Normativo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3266242"/>
            <a:ext cx="7468553" cy="2760107"/>
          </a:xfrm>
          <a:prstGeom prst="roundRect">
            <a:avLst>
              <a:gd name="adj" fmla="val 13009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46984" y="3289102"/>
            <a:ext cx="7422833" cy="1357193"/>
          </a:xfrm>
          <a:prstGeom prst="roundRect">
            <a:avLst>
              <a:gd name="adj" fmla="val 26457"/>
            </a:avLst>
          </a:prstGeom>
          <a:solidFill>
            <a:srgbClr val="00002E"/>
          </a:solidFill>
          <a:ln/>
        </p:spPr>
      </p:sp>
      <p:sp>
        <p:nvSpPr>
          <p:cNvPr id="6" name="Text 3"/>
          <p:cNvSpPr/>
          <p:nvPr/>
        </p:nvSpPr>
        <p:spPr>
          <a:xfrm>
            <a:off x="6586299" y="3528417"/>
            <a:ext cx="421362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Ministerio de Educación Nacional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586299" y="4023955"/>
            <a:ext cx="69442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Lineamientos nacionales de inclusión educativa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6346984" y="4646295"/>
            <a:ext cx="7422833" cy="1357193"/>
          </a:xfrm>
          <a:prstGeom prst="rect">
            <a:avLst/>
          </a:prstGeom>
          <a:solidFill>
            <a:srgbClr val="00002E"/>
          </a:solidFill>
          <a:ln/>
        </p:spPr>
      </p:sp>
      <p:sp>
        <p:nvSpPr>
          <p:cNvPr id="9" name="Shape 6"/>
          <p:cNvSpPr/>
          <p:nvPr/>
        </p:nvSpPr>
        <p:spPr>
          <a:xfrm>
            <a:off x="6346984" y="4646295"/>
            <a:ext cx="7422833" cy="30480"/>
          </a:xfrm>
          <a:prstGeom prst="roundRect">
            <a:avLst>
              <a:gd name="adj" fmla="val 1178055"/>
            </a:avLst>
          </a:prstGeom>
          <a:solidFill>
            <a:srgbClr val="F05B77"/>
          </a:solidFill>
          <a:ln/>
        </p:spPr>
      </p:sp>
      <p:sp>
        <p:nvSpPr>
          <p:cNvPr id="10" name="Text 7"/>
          <p:cNvSpPr/>
          <p:nvPr/>
        </p:nvSpPr>
        <p:spPr>
          <a:xfrm>
            <a:off x="6586299" y="4885611"/>
            <a:ext cx="444150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Secretaría de Educación de Boyacá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586299" y="5381149"/>
            <a:ext cx="69442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Directrices departamentales de atención diferencial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161455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Estado Actual de los Programas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3048119"/>
            <a:ext cx="3584615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100%</a:t>
            </a:r>
            <a:endParaRPr lang="en-US" sz="6200" dirty="0"/>
          </a:p>
        </p:txBody>
      </p:sp>
      <p:sp>
        <p:nvSpPr>
          <p:cNvPr id="5" name="Text 2"/>
          <p:cNvSpPr/>
          <p:nvPr/>
        </p:nvSpPr>
        <p:spPr>
          <a:xfrm>
            <a:off x="1221938" y="413706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Programas Activos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37724" y="4632603"/>
            <a:ext cx="358461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Inclusión y atención diferencial funcionando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721543" y="3048119"/>
            <a:ext cx="3584734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5</a:t>
            </a:r>
            <a:endParaRPr lang="en-US" sz="6200" dirty="0"/>
          </a:p>
        </p:txBody>
      </p:sp>
      <p:sp>
        <p:nvSpPr>
          <p:cNvPr id="8" name="Text 5"/>
          <p:cNvSpPr/>
          <p:nvPr/>
        </p:nvSpPr>
        <p:spPr>
          <a:xfrm>
            <a:off x="5051108" y="4137065"/>
            <a:ext cx="292560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Poblaciones Atendidas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721543" y="4632603"/>
            <a:ext cx="35847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Grupos vulnerables con protección constitucional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837724" y="5667851"/>
            <a:ext cx="7468553" cy="1400175"/>
          </a:xfrm>
          <a:prstGeom prst="roundRect">
            <a:avLst>
              <a:gd name="adj" fmla="val 25645"/>
            </a:avLst>
          </a:prstGeom>
          <a:solidFill>
            <a:srgbClr val="183A13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39" y="6031825"/>
            <a:ext cx="299204" cy="23931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15559" y="5966936"/>
            <a:ext cx="645140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Articulación exitosa</a:t>
            </a: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con la Secretaría de Educación de Boyacá garantizando acceso, permanencia y bienestar estudiantil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83719" y="618649"/>
            <a:ext cx="8462963" cy="913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150"/>
              </a:lnSpc>
              <a:buNone/>
            </a:pPr>
            <a:r>
              <a:rPr lang="en-US" sz="5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Compromiso Institucional</a:t>
            </a:r>
            <a:endParaRPr lang="en-US" sz="5750" dirty="0"/>
          </a:p>
        </p:txBody>
      </p:sp>
      <p:sp>
        <p:nvSpPr>
          <p:cNvPr id="3" name="Text 1"/>
          <p:cNvSpPr/>
          <p:nvPr/>
        </p:nvSpPr>
        <p:spPr>
          <a:xfrm>
            <a:off x="3962876" y="1869281"/>
            <a:ext cx="6704528" cy="52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5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Garantizando Derechos Educativos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933456" y="4607838"/>
            <a:ext cx="2647117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Acceso</a:t>
            </a:r>
            <a:endParaRPr lang="en-US" sz="2050" dirty="0"/>
          </a:p>
        </p:txBody>
      </p:sp>
      <p:sp>
        <p:nvSpPr>
          <p:cNvPr id="5" name="Text 3"/>
          <p:cNvSpPr/>
          <p:nvPr/>
        </p:nvSpPr>
        <p:spPr>
          <a:xfrm>
            <a:off x="787479" y="5073491"/>
            <a:ext cx="3793093" cy="36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Sin discriminación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510" y="2736056"/>
            <a:ext cx="4569381" cy="4569381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479" y="4810363"/>
            <a:ext cx="336590" cy="42076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37313" y="3381137"/>
            <a:ext cx="2647117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Permanencia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9937313" y="3846790"/>
            <a:ext cx="3905607" cy="36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 acompañamiento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510" y="2736056"/>
            <a:ext cx="4569381" cy="4569381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6469" y="3425309"/>
            <a:ext cx="336590" cy="42076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37313" y="5834539"/>
            <a:ext cx="2647117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Bienestar</a:t>
            </a:r>
            <a:endParaRPr lang="en-US" sz="2050" dirty="0"/>
          </a:p>
        </p:txBody>
      </p:sp>
      <p:sp>
        <p:nvSpPr>
          <p:cNvPr id="13" name="Text 7"/>
          <p:cNvSpPr/>
          <p:nvPr/>
        </p:nvSpPr>
        <p:spPr>
          <a:xfrm>
            <a:off x="9937313" y="6300192"/>
            <a:ext cx="3905607" cy="36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Integral y sostenible</a:t>
            </a:r>
            <a:endParaRPr lang="en-US" sz="17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510" y="2736056"/>
            <a:ext cx="4569381" cy="4569381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6469" y="6195298"/>
            <a:ext cx="336590" cy="420767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787479" y="7558564"/>
            <a:ext cx="13055441" cy="36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Institución Educativa Jorge Eliecer Gaitán de Tota - Educación inclusiva para todos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294</Words>
  <Application>Microsoft Office PowerPoint</Application>
  <PresentationFormat>Personalizado</PresentationFormat>
  <Paragraphs>74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PT Sans</vt:lpstr>
      <vt:lpstr>Nunito Semi Bold</vt:lpstr>
      <vt:lpstr>Calibri</vt:lpstr>
      <vt:lpstr>Arial</vt:lpstr>
      <vt:lpstr>Nunito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lastModifiedBy>USUARIO</cp:lastModifiedBy>
  <cp:revision>2</cp:revision>
  <dcterms:created xsi:type="dcterms:W3CDTF">2025-09-10T15:21:53Z</dcterms:created>
  <dcterms:modified xsi:type="dcterms:W3CDTF">2025-09-10T15:27:11Z</dcterms:modified>
</cp:coreProperties>
</file>